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57" r:id="rId14"/>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25/02/2023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rotWithShape="1">
          <a:blip r:embed="rId4">
            <a:extLst>
              <a:ext uri="{28A0092B-C50C-407E-A947-70E740481C1C}">
                <a14:useLocalDpi xmlns:a14="http://schemas.microsoft.com/office/drawing/2010/main" val="0"/>
              </a:ext>
            </a:extLst>
          </a:blip>
          <a:srcRect l="5682" t="35275" r="46099" b="13936"/>
          <a:stretch/>
        </p:blipFill>
        <p:spPr>
          <a:xfrm>
            <a:off x="8985250" y="2320937"/>
            <a:ext cx="10439400" cy="8996646"/>
          </a:xfrm>
          <a:prstGeom prst="rect">
            <a:avLst/>
          </a:prstGeom>
        </p:spPr>
      </p:pic>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9677400" cy="5604098"/>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pic>
        <p:nvPicPr>
          <p:cNvPr id="22" name="Immagine 21" descr="Immagine che contiene cielo notturno&#10;&#10;Descrizione generata automaticamente">
            <a:extLst>
              <a:ext uri="{FF2B5EF4-FFF2-40B4-BE49-F238E27FC236}">
                <a16:creationId xmlns:a16="http://schemas.microsoft.com/office/drawing/2014/main" id="{A0888405-B3F9-B0C0-ED38-F33E7E87A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88" y="2473325"/>
            <a:ext cx="14490724" cy="9660484"/>
          </a:xfrm>
          <a:prstGeom prst="rect">
            <a:avLst/>
          </a:prstGeom>
        </p:spPr>
      </p:pic>
      <p:sp>
        <p:nvSpPr>
          <p:cNvPr id="25" name="CasellaDiTesto 24">
            <a:extLst>
              <a:ext uri="{FF2B5EF4-FFF2-40B4-BE49-F238E27FC236}">
                <a16:creationId xmlns:a16="http://schemas.microsoft.com/office/drawing/2014/main" id="{5C2F6E59-58FA-502E-E63D-E2D4C43B6A7C}"/>
              </a:ext>
            </a:extLst>
          </p:cNvPr>
          <p:cNvSpPr txBox="1"/>
          <p:nvPr/>
        </p:nvSpPr>
        <p:spPr>
          <a:xfrm>
            <a:off x="9213850" y="11399649"/>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22461"/>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067800" cy="336245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5" name="Immagine 14" descr="Immagine che contiene oggetto da esterni, ragnatela&#10;&#10;Descrizione generata automaticamente">
            <a:extLst>
              <a:ext uri="{FF2B5EF4-FFF2-40B4-BE49-F238E27FC236}">
                <a16:creationId xmlns:a16="http://schemas.microsoft.com/office/drawing/2014/main" id="{E912D98C-429D-22CE-FD44-99C18BABF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746" y="2943038"/>
            <a:ext cx="15027354" cy="10018238"/>
          </a:xfrm>
          <a:prstGeom prst="rect">
            <a:avLst/>
          </a:prstGeom>
        </p:spPr>
      </p:pic>
      <p:sp>
        <p:nvSpPr>
          <p:cNvPr id="16" name="CasellaDiTesto 15">
            <a:extLst>
              <a:ext uri="{FF2B5EF4-FFF2-40B4-BE49-F238E27FC236}">
                <a16:creationId xmlns:a16="http://schemas.microsoft.com/office/drawing/2014/main" id="{08ECF22D-0B96-73AB-CB9C-533DE0B237FE}"/>
              </a:ext>
            </a:extLst>
          </p:cNvPr>
          <p:cNvSpPr txBox="1"/>
          <p:nvPr/>
        </p:nvSpPr>
        <p:spPr>
          <a:xfrm>
            <a:off x="6265538"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ligth</a:t>
            </a:r>
            <a:r>
              <a:rPr lang="it-IT" sz="2800" dirty="0">
                <a:latin typeface="Calibri Light" panose="020F0302020204030204" pitchFamily="34" charset="0"/>
                <a:ea typeface="Calibri Light" panose="020F0302020204030204" pitchFamily="34" charset="0"/>
                <a:cs typeface="Calibri Light" panose="020F0302020204030204" pitchFamily="34" charset="0"/>
              </a:rPr>
              <a:t> blue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3689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1506200" cy="222881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we can state that the network is not a small word network, and considering the degree distribution we can say that the network seems to be scale-free but the maximum degree is only 10.</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2927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4733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50641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0" y="3387725"/>
            <a:ext cx="9583340" cy="763374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2216719" y="10942056"/>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47335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7" name="Immagine 26" descr="Immagine che contiene ragnatela, oggetto da esterni&#10;&#10;Descrizione generata automaticamente">
            <a:extLst>
              <a:ext uri="{FF2B5EF4-FFF2-40B4-BE49-F238E27FC236}">
                <a16:creationId xmlns:a16="http://schemas.microsoft.com/office/drawing/2014/main" id="{1D4AFDD4-EFEE-7127-6D13-039B439BF141}"/>
              </a:ext>
            </a:extLst>
          </p:cNvPr>
          <p:cNvPicPr>
            <a:picLocks noChangeAspect="1"/>
          </p:cNvPicPr>
          <p:nvPr/>
        </p:nvPicPr>
        <p:blipFill rotWithShape="1">
          <a:blip r:embed="rId4">
            <a:extLst>
              <a:ext uri="{28A0092B-C50C-407E-A947-70E740481C1C}">
                <a14:useLocalDpi xmlns:a14="http://schemas.microsoft.com/office/drawing/2010/main" val="0"/>
              </a:ext>
            </a:extLst>
          </a:blip>
          <a:srcRect l="7916" t="26143" r="39456" b="22214"/>
          <a:stretch/>
        </p:blipFill>
        <p:spPr>
          <a:xfrm>
            <a:off x="8667750" y="2320937"/>
            <a:ext cx="11061700" cy="8881038"/>
          </a:xfrm>
          <a:prstGeom prst="rect">
            <a:avLst/>
          </a:prstGeom>
        </p:spPr>
      </p:pic>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rotWithShape="1">
          <a:blip r:embed="rId3">
            <a:extLst>
              <a:ext uri="{28A0092B-C50C-407E-A947-70E740481C1C}">
                <a14:useLocalDpi xmlns:a14="http://schemas.microsoft.com/office/drawing/2010/main" val="0"/>
              </a:ext>
            </a:extLst>
          </a:blip>
          <a:srcRect l="7117" r="12538" b="19463"/>
          <a:stretch/>
        </p:blipFill>
        <p:spPr>
          <a:xfrm>
            <a:off x="9137650" y="2320937"/>
            <a:ext cx="10591800" cy="8686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BD9DC09-DAFB-5FBA-28FE-6411663E27BE}"/>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0" y="3387725"/>
            <a:ext cx="9583340" cy="7633744"/>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rotWithShape="1">
          <a:blip r:embed="rId3">
            <a:extLst>
              <a:ext uri="{28A0092B-C50C-407E-A947-70E740481C1C}">
                <a14:useLocalDpi xmlns:a14="http://schemas.microsoft.com/office/drawing/2010/main" val="0"/>
              </a:ext>
            </a:extLst>
          </a:blip>
          <a:srcRect l="5653" t="20434" r="31827"/>
          <a:stretch/>
        </p:blipFill>
        <p:spPr>
          <a:xfrm>
            <a:off x="8528050" y="2320937"/>
            <a:ext cx="11113405" cy="1157194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1" name="CasellaDiTesto 10">
            <a:extLst>
              <a:ext uri="{FF2B5EF4-FFF2-40B4-BE49-F238E27FC236}">
                <a16:creationId xmlns:a16="http://schemas.microsoft.com/office/drawing/2014/main" id="{7608A5B2-A43E-B021-FDC7-53CF8506BD7C}"/>
              </a:ext>
            </a:extLst>
          </p:cNvPr>
          <p:cNvSpPr txBox="1"/>
          <p:nvPr/>
        </p:nvSpPr>
        <p:spPr>
          <a:xfrm>
            <a:off x="-1835150" y="11007725"/>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seven</a:t>
            </a:r>
            <a:r>
              <a:rPr lang="it-IT" sz="2800" dirty="0">
                <a:latin typeface="Calibri Light" panose="020F0302020204030204" pitchFamily="34" charset="0"/>
                <a:ea typeface="Calibri Light" panose="020F0302020204030204" pitchFamily="34" charset="0"/>
                <a:cs typeface="Calibri Light" panose="020F0302020204030204" pitchFamily="34" charset="0"/>
              </a:rPr>
              <a:t>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317585"/>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1343</TotalTime>
  <Words>756</Words>
  <Application>Microsoft Office PowerPoint</Application>
  <PresentationFormat>Personalizzato</PresentationFormat>
  <Paragraphs>97</Paragraphs>
  <Slides>13</Slides>
  <Notes>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36</cp:revision>
  <dcterms:created xsi:type="dcterms:W3CDTF">2022-09-19T06:36:01Z</dcterms:created>
  <dcterms:modified xsi:type="dcterms:W3CDTF">2023-02-25T19:40:59Z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